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1088" r:id="rId3"/>
    <p:sldId id="350" r:id="rId4"/>
    <p:sldId id="1136" r:id="rId5"/>
    <p:sldId id="1211" r:id="rId6"/>
    <p:sldId id="1126" r:id="rId7"/>
    <p:sldId id="1138" r:id="rId8"/>
    <p:sldId id="1334" r:id="rId9"/>
    <p:sldId id="1291" r:id="rId10"/>
    <p:sldId id="1335" r:id="rId11"/>
    <p:sldId id="1155" r:id="rId12"/>
    <p:sldId id="1212" r:id="rId13"/>
    <p:sldId id="1154" r:id="rId14"/>
    <p:sldId id="1156" r:id="rId15"/>
    <p:sldId id="1157" r:id="rId16"/>
    <p:sldId id="1158" r:id="rId17"/>
    <p:sldId id="1172" r:id="rId18"/>
    <p:sldId id="1213" r:id="rId19"/>
    <p:sldId id="1162" r:id="rId20"/>
    <p:sldId id="1153" r:id="rId21"/>
    <p:sldId id="1163" r:id="rId22"/>
    <p:sldId id="1222" r:id="rId23"/>
    <p:sldId id="1164" r:id="rId24"/>
    <p:sldId id="1165" r:id="rId25"/>
    <p:sldId id="1166" r:id="rId26"/>
    <p:sldId id="1167" r:id="rId27"/>
    <p:sldId id="1169" r:id="rId28"/>
    <p:sldId id="1336" r:id="rId29"/>
    <p:sldId id="1171" r:id="rId30"/>
    <p:sldId id="1174" r:id="rId31"/>
    <p:sldId id="1175" r:id="rId32"/>
    <p:sldId id="1215" r:id="rId33"/>
    <p:sldId id="1177" r:id="rId34"/>
    <p:sldId id="1216" r:id="rId35"/>
    <p:sldId id="1179" r:id="rId36"/>
    <p:sldId id="1217" r:id="rId37"/>
    <p:sldId id="1218" r:id="rId38"/>
    <p:sldId id="1219" r:id="rId39"/>
    <p:sldId id="1221" r:id="rId40"/>
    <p:sldId id="1337" r:id="rId41"/>
    <p:sldId id="1338" r:id="rId42"/>
    <p:sldId id="1339" r:id="rId43"/>
    <p:sldId id="1220" r:id="rId44"/>
    <p:sldId id="1340" r:id="rId45"/>
    <p:sldId id="1341" r:id="rId46"/>
    <p:sldId id="1342" r:id="rId47"/>
    <p:sldId id="1343" r:id="rId48"/>
    <p:sldId id="1345" r:id="rId49"/>
    <p:sldId id="1344" r:id="rId50"/>
    <p:sldId id="1188" r:id="rId51"/>
    <p:sldId id="1189" r:id="rId52"/>
    <p:sldId id="1208" r:id="rId53"/>
    <p:sldId id="1201" r:id="rId54"/>
    <p:sldId id="1209" r:id="rId55"/>
    <p:sldId id="1192" r:id="rId56"/>
    <p:sldId id="1193" r:id="rId57"/>
    <p:sldId id="1194" r:id="rId58"/>
    <p:sldId id="1195" r:id="rId59"/>
    <p:sldId id="1196" r:id="rId60"/>
    <p:sldId id="1197" r:id="rId61"/>
    <p:sldId id="1205" r:id="rId62"/>
    <p:sldId id="1198" r:id="rId63"/>
    <p:sldId id="1206" r:id="rId64"/>
    <p:sldId id="12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2799"/>
  </p:normalViewPr>
  <p:slideViewPr>
    <p:cSldViewPr snapToGrid="0" snapToObjects="1">
      <p:cViewPr varScale="1">
        <p:scale>
          <a:sx n="169" d="100"/>
          <a:sy n="169" d="100"/>
        </p:scale>
        <p:origin x="2232" y="18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2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lecture</a:t>
            </a:r>
            <a:r>
              <a:rPr lang="en-US" baseline="0" dirty="0"/>
              <a:t> I wish I have 6 chalkboards to utilize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0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7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6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5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0.png"/><Relationship Id="rId7" Type="http://schemas.openxmlformats.org/officeDocument/2006/relationships/image" Target="../media/image3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142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91.png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17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935D-5FAB-8747-8A07-89D6538F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Other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Connection to linear models</a:t>
                </a:r>
              </a:p>
              <a:p>
                <a:pPr lvl="1"/>
                <a:r>
                  <a:rPr lang="en-US" dirty="0"/>
                  <a:t>Parametric RBF is essentially linear models with nonlinear transformation</a:t>
                </a:r>
              </a:p>
              <a:p>
                <a:pPr lvl="1"/>
                <a:endParaRPr lang="en-US" sz="500" dirty="0"/>
              </a:p>
              <a:p>
                <a:r>
                  <a:rPr lang="en-US" dirty="0"/>
                  <a:t>Connection to nearest neighbor</a:t>
                </a:r>
              </a:p>
              <a:p>
                <a:pPr lvl="1"/>
                <a:r>
                  <a:rPr lang="en-US" dirty="0"/>
                  <a:t>RBF is based on the similarity to a set of points</a:t>
                </a:r>
              </a:p>
              <a:p>
                <a:pPr lvl="1"/>
                <a:endParaRPr lang="en-US" sz="500" dirty="0"/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SVM with RBF Kernel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Using K representative points vs. using support vectors</a:t>
                </a:r>
              </a:p>
              <a:p>
                <a:pPr lvl="1"/>
                <a:endParaRPr lang="en-US" sz="5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Connection to Neural Networks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RBF can be graphically represented as a one-hidden layer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D5D4A-41F1-CD44-AD7E-5EB8961FE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3595"/>
              </a:xfrm>
              <a:blipFill>
                <a:blip r:embed="rId2"/>
                <a:stretch>
                  <a:fillRect l="-965" t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9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13533" cy="1325563"/>
          </a:xfrm>
        </p:spPr>
        <p:txBody>
          <a:bodyPr/>
          <a:lstStyle/>
          <a:p>
            <a:r>
              <a:rPr lang="en-US"/>
              <a:t>What Do </a:t>
            </a:r>
            <a:r>
              <a:rPr lang="en-US" dirty="0"/>
              <a:t>We Know about </a:t>
            </a:r>
            <a:r>
              <a:rPr lang="en-US"/>
              <a:t>Linear Classification?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we discussed so far:</a:t>
                </a:r>
              </a:p>
              <a:p>
                <a:pPr lvl="1"/>
                <a:r>
                  <a:rPr lang="en-US" dirty="0"/>
                  <a:t>PLA:  Find a linear separator that separates the data within finite steps, if data is linear separable.</a:t>
                </a:r>
              </a:p>
              <a:p>
                <a:pPr lvl="1"/>
                <a:r>
                  <a:rPr lang="en-US" dirty="0"/>
                  <a:t>Pocket algorithm: empirically keep the best separator during PLA.</a:t>
                </a:r>
              </a:p>
              <a:p>
                <a:pPr lvl="1"/>
                <a:r>
                  <a:rPr lang="en-US" dirty="0"/>
                  <a:t>Surrogate loss: Using logistic regression for linear classification.</a:t>
                </a:r>
              </a:p>
              <a:p>
                <a:endParaRPr lang="en-US" dirty="0"/>
              </a:p>
              <a:p>
                <a:r>
                  <a:rPr lang="en-US" dirty="0"/>
                  <a:t>Challenges</a:t>
                </a:r>
              </a:p>
              <a:p>
                <a:pPr lvl="1"/>
                <a:r>
                  <a:rPr lang="en-US" dirty="0"/>
                  <a:t>Binary classification error is hard to optimize</a:t>
                </a:r>
              </a:p>
              <a:p>
                <a:pPr lvl="1"/>
                <a:r>
                  <a:rPr lang="en-US" dirty="0"/>
                  <a:t>We cannot use “gradient descent” type of algorithm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Support vector machines (SVM) tries to look at things a bit differently.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0600" cy="4693708"/>
              </a:xfrm>
              <a:blipFill>
                <a:blip r:embed="rId2"/>
                <a:stretch>
                  <a:fillRect l="-1024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A0D2EFB-07B0-7341-9F8A-54DBBCFD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78" y="2838125"/>
            <a:ext cx="1857690" cy="18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Which separator would you choose?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1" y="2441651"/>
            <a:ext cx="8079700" cy="27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More robust to noise (e.g., measurement error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28979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Which separator would you choose? (Probably the right one.)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(Informal argument) </a:t>
                </a:r>
              </a:p>
              <a:p>
                <a:pPr marL="0" indent="0">
                  <a:buNone/>
                </a:pPr>
                <a:r>
                  <a:rPr lang="en-US" dirty="0"/>
                  <a:t>  Higher margin =&gt; more “constrained” hypothesis =&gt; lower VC dimension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38941" cy="5489575"/>
              </a:xfrm>
              <a:blipFill>
                <a:blip r:embed="rId2"/>
                <a:stretch>
                  <a:fillRect l="-910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5" y="2414016"/>
            <a:ext cx="8397191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89167" y="3687580"/>
            <a:ext cx="314794" cy="3147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76960" y="3502914"/>
            <a:ext cx="85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460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9897"/>
          </a:xfrm>
        </p:spPr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Find the </a:t>
            </a:r>
            <a:r>
              <a:rPr lang="en-US" dirty="0">
                <a:solidFill>
                  <a:srgbClr val="C00000"/>
                </a:solidFill>
              </a:rPr>
              <a:t>max-margin</a:t>
            </a:r>
            <a:r>
              <a:rPr lang="en-US" dirty="0"/>
              <a:t> linear separator that separates the data</a:t>
            </a:r>
          </a:p>
          <a:p>
            <a:pPr lvl="1"/>
            <a:r>
              <a:rPr lang="en-US" dirty="0"/>
              <a:t>Recall the goal of PLA: Find the linear separator that separates the data</a:t>
            </a:r>
          </a:p>
          <a:p>
            <a:pPr lvl="1"/>
            <a:endParaRPr lang="en-US" sz="1200" dirty="0"/>
          </a:p>
          <a:p>
            <a:r>
              <a:rPr lang="en-US" dirty="0"/>
              <a:t>Notations: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used so far: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3841156"/>
                <a:ext cx="3596542" cy="1858781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u="sng" dirty="0"/>
                  <a:t>Notations we will use in SVM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300" b="0" i="1" dirty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Linear separator</a:t>
                </a:r>
              </a:p>
              <a:p>
                <a:pPr marL="285750" indent="-285750">
                  <a:buFont typeface="Arial" charset="0"/>
                  <a:buChar char="•"/>
                </a:pPr>
                <a:br>
                  <a:rPr lang="en-US" sz="3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78" y="3841156"/>
                <a:ext cx="3596542" cy="185878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Separating the bias/intercept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important for us to characterize the margin.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5863211"/>
                <a:ext cx="826309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81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4865377" y="4584763"/>
            <a:ext cx="936701" cy="371566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will 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to characterize the hypothesis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391" y="6379500"/>
                <a:ext cx="527016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73" t="-9231" r="-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2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</p:spPr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b="0" dirty="0"/>
                  <a:t>Claim:</a:t>
                </a:r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17836"/>
              </a:xfrm>
              <a:blipFill rotWithShape="0">
                <a:blip r:embed="rId2"/>
                <a:stretch>
                  <a:fillRect l="-812" t="-17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8504F86-BCC8-E34A-B6E2-A133A3C2B531}"/>
              </a:ext>
            </a:extLst>
          </p:cNvPr>
          <p:cNvGrpSpPr/>
          <p:nvPr/>
        </p:nvGrpSpPr>
        <p:grpSpPr>
          <a:xfrm>
            <a:off x="1772896" y="2543461"/>
            <a:ext cx="2790170" cy="3580605"/>
            <a:chOff x="6250167" y="2025890"/>
            <a:chExt cx="4495955" cy="43304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CDFD45-65D2-2C49-9C33-0C5DE1280604}"/>
                </a:ext>
              </a:extLst>
            </p:cNvPr>
            <p:cNvGrpSpPr/>
            <p:nvPr/>
          </p:nvGrpSpPr>
          <p:grpSpPr>
            <a:xfrm>
              <a:off x="6250167" y="2025890"/>
              <a:ext cx="2936301" cy="4330460"/>
              <a:chOff x="6250167" y="2025890"/>
              <a:chExt cx="2936301" cy="4330460"/>
            </a:xfrm>
          </p:grpSpPr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DB3BF7E1-7151-8A4D-881D-57BCB66D98CF}"/>
                  </a:ext>
                </a:extLst>
              </p:cNvPr>
              <p:cNvSpPr/>
              <p:nvPr/>
            </p:nvSpPr>
            <p:spPr>
              <a:xfrm rot="3404072">
                <a:off x="5597880" y="2767761"/>
                <a:ext cx="4330460" cy="2846717"/>
              </a:xfrm>
              <a:prstGeom prst="parallelogram">
                <a:avLst>
                  <a:gd name="adj" fmla="val 96826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8FFD49A-434B-024B-920C-75768678DE77}"/>
                  </a:ext>
                </a:extLst>
              </p:cNvPr>
              <p:cNvSpPr/>
              <p:nvPr/>
            </p:nvSpPr>
            <p:spPr>
              <a:xfrm>
                <a:off x="6518031" y="3746860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D224EE9-B7B6-CB43-95D8-C11BD463C349}"/>
                  </a:ext>
                </a:extLst>
              </p:cNvPr>
              <p:cNvSpPr/>
              <p:nvPr/>
            </p:nvSpPr>
            <p:spPr>
              <a:xfrm>
                <a:off x="8223186" y="4347833"/>
                <a:ext cx="184030" cy="18288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AE5D348-604A-A444-BBD0-E6488827A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75110" y="3868452"/>
                <a:ext cx="1548076" cy="536315"/>
              </a:xfrm>
              <a:prstGeom prst="straightConnector1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CBCF937-D994-8344-AFBB-98952B752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9148" y="3125833"/>
                <a:ext cx="424943" cy="1010778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824A8D5-7BAD-344E-80FC-95D731BA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824A8D5-7BAD-344E-80FC-95D731BA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167" y="3465120"/>
                    <a:ext cx="460809" cy="3722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149" t="-37255" r="-68085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BA3646B-175F-0640-B212-CC71DF69D86E}"/>
                      </a:ext>
                    </a:extLst>
                  </p:cNvPr>
                  <p:cNvSpPr txBox="1"/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7BA3646B-175F-0640-B212-CC71DF69D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7217" y="4439606"/>
                    <a:ext cx="465975" cy="38619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6667" t="-34615" r="-66667"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0C1F6E03-E3E8-E746-A43F-3BB7B7ED5A40}"/>
                      </a:ext>
                    </a:extLst>
                  </p:cNvPr>
                  <p:cNvSpPr/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0C1F6E03-E3E8-E746-A43F-3BB7B7ED5A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2954" y="2758715"/>
                    <a:ext cx="707433" cy="48390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FF95856-10B8-B947-9A90-E2E624BBC023}"/>
                    </a:ext>
                  </a:extLst>
                </p:cNvPr>
                <p:cNvSpPr/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28600" lvl="1">
                    <a:spcBef>
                      <a:spcPts val="1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FF95856-10B8-B947-9A90-E2E624BBC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6671" y="5635929"/>
                  <a:ext cx="2559451" cy="4094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Consider any two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</m:oMath>
                </a14:m>
                <a:r>
                  <a:rPr lang="en-US" dirty="0"/>
                  <a:t> on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Combining the above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orthogonal to the hyperplane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the norm vector of the hyperplane</a:t>
                </a:r>
              </a:p>
              <a:p>
                <a:pPr marL="685800" lvl="2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88" y="2788000"/>
                <a:ext cx="7153836" cy="3908635"/>
              </a:xfrm>
              <a:prstGeom prst="rect">
                <a:avLst/>
              </a:prstGeom>
              <a:blipFill rotWithShape="0">
                <a:blip r:embed="rId7"/>
                <a:stretch>
                  <a:fillRect l="-1107" t="-3271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02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Review of Linear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</p:spPr>
            <p:txBody>
              <a:bodyPr/>
              <a:lstStyle/>
              <a:p>
                <a:r>
                  <a:rPr lang="en-US" dirty="0"/>
                  <a:t>What is the distance between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56576" cy="4351338"/>
              </a:xfrm>
              <a:blipFill rotWithShape="0">
                <a:blip r:embed="rId2"/>
                <a:stretch>
                  <a:fillRect l="-98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1C22323-452A-A045-AD69-DD194ACD7933}"/>
              </a:ext>
            </a:extLst>
          </p:cNvPr>
          <p:cNvGrpSpPr/>
          <p:nvPr/>
        </p:nvGrpSpPr>
        <p:grpSpPr>
          <a:xfrm>
            <a:off x="1461900" y="2728210"/>
            <a:ext cx="3379040" cy="3820507"/>
            <a:chOff x="7125604" y="3116500"/>
            <a:chExt cx="3379040" cy="3820507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C70837E-770F-A34C-91AD-20C48D569C37}"/>
                </a:ext>
              </a:extLst>
            </p:cNvPr>
            <p:cNvSpPr/>
            <p:nvPr/>
          </p:nvSpPr>
          <p:spPr>
            <a:xfrm rot="3404072">
              <a:off x="6330844" y="3911260"/>
              <a:ext cx="3820507" cy="2230987"/>
            </a:xfrm>
            <a:prstGeom prst="parallelogram">
              <a:avLst>
                <a:gd name="adj" fmla="val 96826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5BE92A-09AB-2847-A59C-7398743BF330}"/>
                </a:ext>
              </a:extLst>
            </p:cNvPr>
            <p:cNvSpPr/>
            <p:nvPr/>
          </p:nvSpPr>
          <p:spPr>
            <a:xfrm>
              <a:off x="9032595" y="5230580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6C98B9-B6F1-6946-AA6B-C849CBC372EB}"/>
                </a:ext>
              </a:extLst>
            </p:cNvPr>
            <p:cNvSpPr/>
            <p:nvPr/>
          </p:nvSpPr>
          <p:spPr>
            <a:xfrm>
              <a:off x="8583754" y="3439206"/>
              <a:ext cx="184030" cy="18288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D5FFB7-F447-314A-B402-1E96E446F1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5769" y="3622086"/>
              <a:ext cx="436532" cy="161769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6C5D4E-7590-5046-849D-C0F1400A4040}"/>
                    </a:ext>
                  </a:extLst>
                </p:cNvPr>
                <p:cNvSpPr txBox="1"/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66C5D4E-7590-5046-849D-C0F1400A4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674" y="5378290"/>
                  <a:ext cx="3421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643" t="-38333" r="-6785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F951C4C-D6D5-A741-BAC7-69407802AE03}"/>
                    </a:ext>
                  </a:extLst>
                </p:cNvPr>
                <p:cNvSpPr txBox="1"/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7F951C4C-D6D5-A741-BAC7-69407802AE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36" y="3397737"/>
                  <a:ext cx="37202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393" t="-38333" r="-6393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1F47687-B331-A541-AD1C-218F0B4C0546}"/>
                    </a:ext>
                  </a:extLst>
                </p:cNvPr>
                <p:cNvSpPr/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1F47687-B331-A541-AD1C-218F0B4C0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697" y="4150813"/>
                  <a:ext cx="490262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C284F63-3492-9C4B-B6F2-E3A81653A98D}"/>
                    </a:ext>
                  </a:extLst>
                </p:cNvPr>
                <p:cNvSpPr/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4C284F63-3492-9C4B-B6F2-E3A81653A9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818" y="6178546"/>
                  <a:ext cx="193982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7FDC28-D5D1-6840-A7A3-BC29738BB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5359" y="4339492"/>
              <a:ext cx="208005" cy="6846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572ACF-8953-A845-9A18-AF2C21E8D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63" y="3622086"/>
              <a:ext cx="459906" cy="1434812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9B619C8-15F0-7241-95A5-20942D3840B5}"/>
                </a:ext>
              </a:extLst>
            </p:cNvPr>
            <p:cNvCxnSpPr/>
            <p:nvPr/>
          </p:nvCxnSpPr>
          <p:spPr>
            <a:xfrm flipH="1" flipV="1">
              <a:off x="8445816" y="4339492"/>
              <a:ext cx="448219" cy="9144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Consider an arbitrary point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sz="2800" dirty="0"/>
                  <a:t> on the hyperplane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2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Distance between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and the hyperplane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6" y="2681582"/>
                <a:ext cx="7292396" cy="3908635"/>
              </a:xfrm>
              <a:prstGeom prst="rect">
                <a:avLst/>
              </a:prstGeom>
              <a:blipFill>
                <a:blip r:embed="rId7"/>
                <a:stretch>
                  <a:fillRect l="-1391" t="-3571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71067" y="4668608"/>
            <a:ext cx="2133600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259750" y="4252727"/>
            <a:ext cx="456976" cy="158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85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003"/>
            <a:ext cx="10515600" cy="1325563"/>
          </a:xfrm>
        </p:spPr>
        <p:txBody>
          <a:bodyPr/>
          <a:lstStyle/>
          <a:p>
            <a:r>
              <a:rPr lang="en-US" dirty="0"/>
              <a:t>Outline of Our Discussion for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8972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Assume data is linearly separable </a:t>
            </a:r>
          </a:p>
          <a:p>
            <a:pPr lvl="1"/>
            <a:r>
              <a:rPr lang="en-US" dirty="0"/>
              <a:t>Formulate the </a:t>
            </a:r>
            <a:r>
              <a:rPr lang="en-US" dirty="0">
                <a:solidFill>
                  <a:srgbClr val="C00000"/>
                </a:solidFill>
              </a:rPr>
              <a:t>hard-margin SVM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endParaRPr lang="en-US" sz="1200" dirty="0"/>
          </a:p>
          <a:p>
            <a:r>
              <a:rPr lang="en-US" dirty="0"/>
              <a:t>When data is not linearly separable</a:t>
            </a:r>
          </a:p>
          <a:p>
            <a:pPr lvl="1"/>
            <a:r>
              <a:rPr lang="en-US" dirty="0"/>
              <a:t>Tolerate some noise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 find separator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that</a:t>
                </a:r>
              </a:p>
              <a:p>
                <a:endParaRPr lang="en-US" sz="6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maximize   margin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000" dirty="0">
                    <a:solidFill>
                      <a:schemeClr val="tx1"/>
                    </a:solidFill>
                  </a:rPr>
                  <a:t>          all points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correctly classified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24" y="2441710"/>
                <a:ext cx="5323742" cy="1255777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591" y="5197185"/>
            <a:ext cx="1341739" cy="1354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55" y="5121846"/>
            <a:ext cx="1356609" cy="135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8266" y="430417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Dual formulation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C00000"/>
                </a:solidFill>
              </a:rPr>
              <a:t> kernel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/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Margin: shortest distance from the separator to the points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FE8853D0-7800-D040-A594-E1A83CB7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26" y="2553824"/>
                <a:ext cx="3311611" cy="89461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4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459-2739-064E-951D-FF972BC5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D3BCF-413E-834D-B48B-C32E40E06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Homework 4 is due November 14 (Monday)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Keep track of your own late days</a:t>
            </a:r>
          </a:p>
          <a:p>
            <a:pPr lvl="1"/>
            <a:r>
              <a:rPr lang="en-US" dirty="0" err="1"/>
              <a:t>Gradescope</a:t>
            </a:r>
            <a:r>
              <a:rPr lang="en-US" dirty="0"/>
              <a:t> doesn’t allow separate deadlines</a:t>
            </a:r>
          </a:p>
          <a:p>
            <a:pPr lvl="1"/>
            <a:r>
              <a:rPr lang="en-US" dirty="0"/>
              <a:t>Your submissions </a:t>
            </a:r>
            <a:r>
              <a:rPr lang="en-US" dirty="0">
                <a:solidFill>
                  <a:srgbClr val="C00000"/>
                </a:solidFill>
              </a:rPr>
              <a:t>won’t be graded </a:t>
            </a:r>
            <a:r>
              <a:rPr lang="en-US" dirty="0"/>
              <a:t>if you exceed the late-day limit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Midterm grades are posted on </a:t>
            </a:r>
            <a:r>
              <a:rPr lang="en-US" dirty="0" err="1">
                <a:solidFill>
                  <a:schemeClr val="bg1"/>
                </a:solidFill>
              </a:rPr>
              <a:t>WebSTAC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notes are not intended to be comprehensive. </a:t>
            </a:r>
            <a:r>
              <a:rPr lang="en-US" dirty="0"/>
              <a:t>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 txBox="1">
            <a:spLocks/>
          </p:cNvSpPr>
          <p:nvPr/>
        </p:nvSpPr>
        <p:spPr>
          <a:xfrm>
            <a:off x="831850" y="4562475"/>
            <a:ext cx="9855200" cy="83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56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Hard-Margin SVM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sz="6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bg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200141" cy="5319711"/>
              </a:xfrm>
              <a:blipFill>
                <a:blip r:embed="rId3"/>
                <a:stretch>
                  <a:fillRect l="-905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6C3D7BD-3059-F942-899F-EF18E9D8B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BEC77F5-FFBC-0D4A-89A2-49F134EF5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>
                <a:blip r:embed="rId5"/>
                <a:stretch>
                  <a:fillRect t="-1724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(making correct predictions for all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b="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maximizes margin</a:t>
                </a:r>
                <a:r>
                  <a:rPr lang="en-US" sz="2000" dirty="0"/>
                  <a:t> (shortest distance from the separator to points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000" dirty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𝑑𝑖𝑠𝑡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mr-I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den>
                            </m:f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func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58316" cy="5319711"/>
              </a:xfrm>
              <a:blipFill>
                <a:blip r:embed="rId2"/>
                <a:stretch>
                  <a:fillRect l="-1043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𝑑𝑖𝑠𝑡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mr-I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33" y="5181600"/>
                <a:ext cx="3945467" cy="7112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−1,+1</m:t>
                    </m:r>
                    <m:r>
                      <m:rPr>
                        <m:lit/>
                      </m:rP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</a:rPr>
                  <a:t>and </a:t>
                </a:r>
                <a:br>
                  <a:rPr lang="en-US" sz="20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6036732"/>
                <a:ext cx="2510367" cy="711201"/>
              </a:xfrm>
              <a:prstGeom prst="roundRect">
                <a:avLst/>
              </a:prstGeom>
              <a:blipFill rotWithShape="0">
                <a:blip r:embed="rId4"/>
                <a:stretch>
                  <a:fillRect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43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</a:t>
                </a:r>
                <a:r>
                  <a:rPr lang="en-US" b="0" dirty="0"/>
                  <a:t>that is </a:t>
                </a:r>
                <a:r>
                  <a:rPr lang="en-US" b="0" dirty="0">
                    <a:solidFill>
                      <a:srgbClr val="C00000"/>
                    </a:solidFill>
                  </a:rPr>
                  <a:t>linearly separable</a:t>
                </a:r>
              </a:p>
              <a:p>
                <a:pPr lvl="1"/>
                <a:r>
                  <a:rPr lang="en-US" dirty="0"/>
                  <a:t>Find separator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that (1)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separates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(2) maximizes the margin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Formulate it as a constrained optimization problem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32933" y="5266267"/>
            <a:ext cx="541867" cy="135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74799" y="5655733"/>
            <a:ext cx="18457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66" y="4174067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73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constrained optimization problem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Normalizing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equivalent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𝑐𝑏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We will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such that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charset="0"/>
                  </a:rPr>
                  <a:t>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fun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>
                        <a:solidFill>
                          <a:schemeClr val="accent1"/>
                        </a:solidFill>
                        <a:latin typeface="Cambria Math" charset="0"/>
                      </a:rPr>
                      <m:t>margin</m:t>
                    </m:r>
                    <m:d>
                      <m:dPr>
                        <m:ctrlPr>
                          <a:rPr lang="en-US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mr-IN" sz="2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sz="26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6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19711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0,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margin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𝑚𝑖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mr-IN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mr-IN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func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300551"/>
                <a:ext cx="7645400" cy="1794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7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19711"/>
          </a:xfrm>
        </p:spPr>
        <p:txBody>
          <a:bodyPr>
            <a:normAutofit/>
          </a:bodyPr>
          <a:lstStyle/>
          <a:p>
            <a:r>
              <a:rPr lang="en-US" dirty="0"/>
              <a:t>The constrained optimization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final adjustments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maximize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2221574"/>
                <a:ext cx="5435600" cy="1690025"/>
              </a:xfrm>
              <a:prstGeom prst="roundRect">
                <a:avLst/>
              </a:prstGeom>
              <a:blipFill rotWithShape="0">
                <a:blip r:embed="rId2"/>
                <a:stretch>
                  <a:fillRect b="-2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3" y="4936787"/>
                <a:ext cx="5435600" cy="1690025"/>
              </a:xfrm>
              <a:prstGeom prst="roundRect">
                <a:avLst/>
              </a:prstGeom>
              <a:blipFill rotWithShape="0">
                <a:blip r:embed="rId3"/>
                <a:stretch>
                  <a:fillRect b="-19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83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 of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solve it?</a:t>
                </a:r>
              </a:p>
              <a:p>
                <a:pPr lvl="1"/>
                <a:r>
                  <a:rPr lang="en-US" dirty="0"/>
                  <a:t>Hard-margin SVM is a Quadratic Program</a:t>
                </a:r>
              </a:p>
              <a:p>
                <a:pPr lvl="1"/>
                <a:r>
                  <a:rPr lang="en-US" dirty="0"/>
                  <a:t>Standard form of Quadratic Program (QP)</a:t>
                </a:r>
              </a:p>
              <a:p>
                <a:pPr lvl="1"/>
                <a:endParaRPr lang="en-US" sz="12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minimize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𝑄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</m:oMath>
                </a14:m>
                <a:b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</a:br>
                <a:r>
                  <a:rPr lang="en-US" sz="2400" i="1" dirty="0">
                    <a:solidFill>
                      <a:schemeClr val="accent1"/>
                    </a:solidFill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≥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There exist efficient QP solvers we can utilize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51975"/>
                <a:ext cx="10515600" cy="3420532"/>
              </a:xfrm>
              <a:blipFill>
                <a:blip r:embed="rId2"/>
                <a:stretch>
                  <a:fillRect l="-1086" t="-3333" b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A6F37DB-C57C-004C-8DCE-29A632E1C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/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5C989AE-0024-A445-952D-09123C597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8976"/>
                <a:ext cx="5435600" cy="1249552"/>
              </a:xfrm>
              <a:prstGeom prst="round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4C6025-F3F1-8D49-802B-FE47B7C8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656" y="3776559"/>
            <a:ext cx="4556401" cy="27163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F59D3-2305-2B4A-86CA-F5B399E2FE35}"/>
              </a:ext>
            </a:extLst>
          </p:cNvPr>
          <p:cNvSpPr/>
          <p:nvPr/>
        </p:nvSpPr>
        <p:spPr>
          <a:xfrm>
            <a:off x="7445656" y="2782669"/>
            <a:ext cx="41942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Short Break and Questions:</a:t>
            </a:r>
          </a:p>
          <a:p>
            <a:r>
              <a:rPr lang="en-US" dirty="0"/>
              <a:t>How to construct QP for hard-margin SVM </a:t>
            </a:r>
          </a:p>
        </p:txBody>
      </p:sp>
    </p:spTree>
    <p:extLst>
      <p:ext uri="{BB962C8B-B14F-4D97-AF65-F5344CB8AC3E}">
        <p14:creationId xmlns:p14="http://schemas.microsoft.com/office/powerpoint/2010/main" val="31670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7911-274F-3236-531B-F683A1D1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Discussion on 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103-A876-B27A-A6CC-CDEFA5054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3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812" y="1677474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Weight decay regularization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65" y="2208711"/>
                <a:ext cx="3398443" cy="1602602"/>
              </a:xfrm>
              <a:prstGeom prst="roundRect">
                <a:avLst/>
              </a:prstGeom>
              <a:blipFill>
                <a:blip r:embed="rId2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35" y="2278329"/>
                <a:ext cx="3398444" cy="1602602"/>
              </a:xfrm>
              <a:prstGeom prst="roundRect">
                <a:avLst/>
              </a:prstGeom>
              <a:blipFill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4CC73-3C81-7A42-B8FE-078B05478498}"/>
              </a:ext>
            </a:extLst>
          </p:cNvPr>
          <p:cNvSpPr txBox="1">
            <a:spLocks/>
          </p:cNvSpPr>
          <p:nvPr/>
        </p:nvSpPr>
        <p:spPr>
          <a:xfrm>
            <a:off x="848834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Another way to look at SVM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A4A243-8C79-7D43-A9AC-48E617C87194}"/>
              </a:ext>
            </a:extLst>
          </p:cNvPr>
          <p:cNvSpPr txBox="1">
            <a:spLocks/>
          </p:cNvSpPr>
          <p:nvPr/>
        </p:nvSpPr>
        <p:spPr>
          <a:xfrm>
            <a:off x="838200" y="4667468"/>
            <a:ext cx="10951464" cy="2063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Maximizing margin </a:t>
            </a:r>
            <a:r>
              <a:rPr lang="en-US" dirty="0"/>
              <a:t>is similar to </a:t>
            </a:r>
            <a:r>
              <a:rPr lang="en-US" dirty="0">
                <a:solidFill>
                  <a:schemeClr val="accent2"/>
                </a:solidFill>
              </a:rPr>
              <a:t>applying regularization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You’ll see that these two interpretations are somewhat “equivalent” when we introduce </a:t>
            </a:r>
            <a:r>
              <a:rPr lang="en-US" dirty="0" err="1"/>
              <a:t>Lagragian</a:t>
            </a:r>
            <a:r>
              <a:rPr lang="en-US" dirty="0"/>
              <a:t> later this lecture or next lecture.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/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04B9D72-0DE7-EB48-B36D-699A9877D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864" y="336240"/>
                <a:ext cx="4053468" cy="10227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7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call the points closest to the separator </a:t>
                </a:r>
                <a:r>
                  <a:rPr lang="en-US" dirty="0">
                    <a:solidFill>
                      <a:srgbClr val="C00000"/>
                    </a:solidFill>
                  </a:rPr>
                  <a:t>(candidate) support vectors</a:t>
                </a:r>
              </a:p>
              <a:p>
                <a:pPr lvl="1"/>
                <a:r>
                  <a:rPr lang="en-US" dirty="0"/>
                  <a:t>Since they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the separator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are the math properties of support vectors?</a:t>
                </a:r>
              </a:p>
              <a:p>
                <a:pPr lvl="1"/>
                <a:r>
                  <a:rPr lang="en-US" dirty="0"/>
                  <a:t>They are the points that the equality holds in the constraints</a:t>
                </a:r>
              </a:p>
              <a:p>
                <a:pPr lvl="2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a support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sz="24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(the reverse might not be true)</a:t>
                </a: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8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Removing the non-support vectors will not impact the linear separator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879975"/>
              </a:xfrm>
              <a:blipFill>
                <a:blip r:embed="rId2"/>
                <a:stretch>
                  <a:fillRect l="-100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734" y="2677161"/>
            <a:ext cx="2633133" cy="264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633" y="4605310"/>
                <a:ext cx="4453467" cy="111071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B46FC20-E88B-8846-9652-A4FBDE2741EB}"/>
              </a:ext>
            </a:extLst>
          </p:cNvPr>
          <p:cNvSpPr/>
          <p:nvPr/>
        </p:nvSpPr>
        <p:spPr>
          <a:xfrm>
            <a:off x="1433384" y="4127157"/>
            <a:ext cx="568411" cy="362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63EF65-886E-5342-B094-8D4B355C8AB9}"/>
              </a:ext>
            </a:extLst>
          </p:cNvPr>
          <p:cNvSpPr/>
          <p:nvPr/>
        </p:nvSpPr>
        <p:spPr>
          <a:xfrm>
            <a:off x="8575589" y="801731"/>
            <a:ext cx="3099486" cy="81288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We’ll more formally define support vectors next lecture.</a:t>
            </a:r>
          </a:p>
        </p:txBody>
      </p:sp>
    </p:spTree>
    <p:extLst>
      <p:ext uri="{BB962C8B-B14F-4D97-AF65-F5344CB8AC3E}">
        <p14:creationId xmlns:p14="http://schemas.microsoft.com/office/powerpoint/2010/main" val="80283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 Cross Validation (LOOCV)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Two things we know so far</a:t>
                </a:r>
              </a:p>
              <a:p>
                <a:pPr lvl="1"/>
                <a:r>
                  <a:rPr lang="en-US" dirty="0"/>
                  <a:t>Removing non-support vectors will not impact the separator</a:t>
                </a:r>
              </a:p>
              <a:p>
                <a:pPr lvl="1"/>
                <a:r>
                  <a:rPr lang="en-US" dirty="0"/>
                  <a:t>LOOCV error (when not used for model selection) is 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−1)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 when trained 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𝑁</m:t>
                    </m:r>
                    <m:r>
                      <a:rPr lang="en-US" altLang="zh-TW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−1</m:t>
                    </m:r>
                  </m:oMath>
                </a14:m>
                <a:r>
                  <a:rPr lang="zh-TW" alt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1">
                        <a:lumMod val="50000"/>
                      </a:schemeClr>
                    </a:solidFill>
                  </a:rPr>
                  <a:t>points)</a:t>
                </a: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200" dirty="0"/>
              </a:p>
              <a:p>
                <a:r>
                  <a:rPr lang="en-US" dirty="0"/>
                  <a:t>What’s the upper bound of LOOCV error for SVM?</a:t>
                </a:r>
              </a:p>
              <a:p>
                <a:endParaRPr lang="en-US" sz="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𝐿𝑂𝑂𝐶𝑉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bg-BG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support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vectors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Note that we know # support vectors after training </a:t>
                </a:r>
              </a:p>
              <a:p>
                <a:pPr lvl="1"/>
                <a:r>
                  <a:rPr lang="en-US" dirty="0"/>
                  <a:t>Count # points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Another method to estimate/bound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(counting # support vectors)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235576"/>
              </a:xfrm>
              <a:blipFill>
                <a:blip r:embed="rId2"/>
                <a:stretch>
                  <a:fillRect l="-106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3327904"/>
            <a:ext cx="2218267" cy="22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3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09738"/>
            <a:ext cx="11785600" cy="2852737"/>
          </a:xfrm>
        </p:spPr>
        <p:txBody>
          <a:bodyPr/>
          <a:lstStyle/>
          <a:p>
            <a:r>
              <a:rPr lang="en-US" dirty="0"/>
              <a:t>What if Data is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Linearly Separable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16" y="2489200"/>
            <a:ext cx="2616317" cy="2640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13" y="2489200"/>
            <a:ext cx="2713218" cy="2713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551007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Nonlinear transform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</a:t>
            </a:r>
            <a:r>
              <a:rPr lang="en-US" sz="2800" dirty="0">
                <a:solidFill>
                  <a:srgbClr val="C00000"/>
                </a:solidFill>
              </a:rPr>
              <a:t> kernel tricks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333" y="55100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Tolerate some noise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Soft-Margin SVM</a:t>
            </a:r>
          </a:p>
        </p:txBody>
      </p:sp>
    </p:spTree>
    <p:extLst>
      <p:ext uri="{BB962C8B-B14F-4D97-AF65-F5344CB8AC3E}">
        <p14:creationId xmlns:p14="http://schemas.microsoft.com/office/powerpoint/2010/main" val="237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Intuition: We want to tolerate small noises when maintaining large margin</a:t>
                </a:r>
              </a:p>
              <a:p>
                <a:endParaRPr lang="en-US" dirty="0"/>
              </a:p>
              <a:p>
                <a:r>
                  <a:rPr lang="en-US" dirty="0"/>
                  <a:t>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we allow a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Instead of requiring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constraint becomes</a:t>
                </a: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pPr lvl="2"/>
                <a:endParaRPr lang="en-US" sz="2400" dirty="0"/>
              </a:p>
              <a:p>
                <a:r>
                  <a:rPr lang="en-US" dirty="0"/>
                  <a:t>We add a penalty for each deviation</a:t>
                </a:r>
              </a:p>
              <a:p>
                <a:pPr lvl="1"/>
                <a:r>
                  <a:rPr lang="en-US" dirty="0"/>
                  <a:t>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 b="-1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430" y="3454400"/>
            <a:ext cx="3009370" cy="29866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</p:spPr>
            <p:txBody>
              <a:bodyPr/>
              <a:lstStyle/>
              <a:p>
                <a:r>
                  <a:rPr lang="en-US" dirty="0"/>
                  <a:t>The constraint becomes: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≥1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We add a penalty for each deviation: Total penalty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18334" cy="4351338"/>
              </a:xfrm>
              <a:blipFill rotWithShape="0">
                <a:blip r:embed="rId2"/>
                <a:stretch>
                  <a:fillRect l="-9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230" y="3162151"/>
            <a:ext cx="2278124" cy="22608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0667" y="4030133"/>
            <a:ext cx="914400" cy="524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sz="240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FF00"/>
                    </a:solidFill>
                  </a:rPr>
                  <a:t> 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286609"/>
                <a:ext cx="6138334" cy="1690025"/>
              </a:xfrm>
              <a:prstGeom prst="roundRect">
                <a:avLst/>
              </a:prstGeom>
              <a:blipFill rotWithShape="0">
                <a:blip r:embed="rId4"/>
                <a:stretch>
                  <a:fillRect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Remarks:</a:t>
                </a: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dirty="0"/>
                  <a:t> is a hyper-parameter we can choose, e.g., using validation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Soft-margin SVM is still a Quadratic Program, with efficient solvers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5312216"/>
                <a:ext cx="8707897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120" t="-4061" r="-140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29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dirty="0"/>
                  <a:t> in Soft-Margin SVM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larger</a:t>
                </a:r>
              </a:p>
              <a:p>
                <a:pPr lvl="1"/>
                <a:r>
                  <a:rPr lang="en-US" altLang="zh-TW" dirty="0"/>
                  <a:t>less tolerate to noise, having smaller margin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" y="3169922"/>
            <a:ext cx="5915929" cy="30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/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𝐶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rgbClr val="FFFF00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∀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FFFF00"/>
                    </a:solidFill>
                  </a:rPr>
                  <a:t> 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5CCC6D7-E548-A541-8ECF-9293A8273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91" y="3612847"/>
                <a:ext cx="5105849" cy="1436947"/>
              </a:xfrm>
              <a:prstGeom prst="roundRect">
                <a:avLst/>
              </a:prstGeom>
              <a:blipFill>
                <a:blip r:embed="rId5"/>
                <a:stretch>
                  <a:fillRect t="-70175" b="-6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Tolerating Small Noises Is Not Enough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" y="2228338"/>
            <a:ext cx="3884595" cy="38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3466" y="2167631"/>
            <a:ext cx="77385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Nonlinear transform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We can apply standard nonlinear transformation procedure we talked about before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In SVM, we can combine the ideas of </a:t>
            </a:r>
            <a:r>
              <a:rPr lang="en-US" sz="2800" dirty="0">
                <a:solidFill>
                  <a:srgbClr val="C00000"/>
                </a:solidFill>
              </a:rPr>
              <a:t>dual formulation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C00000"/>
                </a:solidFill>
              </a:rPr>
              <a:t>kernel tricks</a:t>
            </a:r>
            <a:r>
              <a:rPr lang="en-US" sz="2800" dirty="0"/>
              <a:t> for the transformation</a:t>
            </a:r>
          </a:p>
          <a:p>
            <a:endParaRPr lang="en-US" sz="2800" dirty="0"/>
          </a:p>
          <a:p>
            <a:r>
              <a:rPr lang="en-US" sz="2800" dirty="0"/>
              <a:t>This is one of the key ingredients that makes SVM powerful</a:t>
            </a:r>
          </a:p>
        </p:txBody>
      </p:sp>
    </p:spTree>
    <p:extLst>
      <p:ext uri="{BB962C8B-B14F-4D97-AF65-F5344CB8AC3E}">
        <p14:creationId xmlns:p14="http://schemas.microsoft.com/office/powerpoint/2010/main" val="79823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5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929A-0D9D-844D-839F-CA46F6F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Primal-dual formulations using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Kernel tricks</a:t>
                </a:r>
              </a:p>
              <a:p>
                <a:pPr lvl="1"/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efficiently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30511-F59F-224A-8185-5BD12236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1029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/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277BF33-37E6-154F-82AE-27C53BCE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22" y="2455610"/>
                <a:ext cx="6096526" cy="1399380"/>
              </a:xfrm>
              <a:prstGeom prst="roundRect">
                <a:avLst/>
              </a:prstGeom>
              <a:blipFill>
                <a:blip r:embed="rId3"/>
                <a:stretch>
                  <a:fillRect t="-18750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/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DF5929F-1862-5F44-8AA6-BFE0AE981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455610"/>
                <a:ext cx="4396312" cy="1117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8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Properties of Nearest Neighbor (NN)</a:t>
                </a:r>
              </a:p>
              <a:p>
                <a:pPr lvl="1"/>
                <a:r>
                  <a:rPr lang="en-US" dirty="0"/>
                  <a:t>No training is needed</a:t>
                </a:r>
              </a:p>
              <a:p>
                <a:pPr lvl="1"/>
                <a:r>
                  <a:rPr lang="en-US" dirty="0"/>
                  <a:t>Good interpretability</a:t>
                </a:r>
              </a:p>
              <a:p>
                <a:pPr lvl="1"/>
                <a:r>
                  <a:rPr lang="en-US" dirty="0"/>
                  <a:t>In-sample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0" dirty="0"/>
                  <a:t>VC dimension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This seems to imply bad learning models from what we talk about so far? Why we care?</a:t>
                </a:r>
              </a:p>
              <a:p>
                <a:endParaRPr lang="en-US" sz="200" dirty="0"/>
              </a:p>
              <a:p>
                <a:r>
                  <a:rPr lang="en-US" dirty="0"/>
                  <a:t>Nearest Neighbor is 2-Optimal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with high probability,  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≤2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6092" y="1690688"/>
                <a:ext cx="7772400" cy="5367838"/>
              </a:xfrm>
              <a:blipFill>
                <a:blip r:embed="rId2"/>
                <a:stretch>
                  <a:fillRect l="-1305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7051"/>
            <a:ext cx="3733353" cy="367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looks like a </a:t>
                </a:r>
                <a:r>
                  <a:rPr lang="en-US" sz="2400" dirty="0" err="1">
                    <a:solidFill>
                      <a:schemeClr val="accent1"/>
                    </a:solidFill>
                  </a:rPr>
                  <a:t>Voronoi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diagram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5" y="1923037"/>
                <a:ext cx="437555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18" t="-19737" r="-111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69083" cy="2852737"/>
          </a:xfrm>
        </p:spPr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Duality and </a:t>
            </a:r>
            <a:br>
              <a:rPr lang="en-US" dirty="0"/>
            </a:br>
            <a:r>
              <a:rPr lang="en-US" dirty="0"/>
              <a:t>Convex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962144"/>
            <a:ext cx="10515600" cy="1127506"/>
          </a:xfrm>
        </p:spPr>
        <p:txBody>
          <a:bodyPr/>
          <a:lstStyle/>
          <a:p>
            <a:r>
              <a:rPr lang="en-US" dirty="0"/>
              <a:t>[The next few slides are </a:t>
            </a:r>
            <a:r>
              <a:rPr lang="en-US" dirty="0">
                <a:solidFill>
                  <a:schemeClr val="accent1"/>
                </a:solidFill>
              </a:rPr>
              <a:t>safe to skip </a:t>
            </a:r>
            <a:r>
              <a:rPr lang="en-US" dirty="0"/>
              <a:t>for the exam, </a:t>
            </a:r>
            <a:br>
              <a:rPr lang="en-US" dirty="0"/>
            </a:br>
            <a:r>
              <a:rPr lang="en-US" dirty="0"/>
              <a:t> but they contain useful concepts for optimization/ML]</a:t>
            </a:r>
          </a:p>
        </p:txBody>
      </p:sp>
    </p:spTree>
    <p:extLst>
      <p:ext uri="{BB962C8B-B14F-4D97-AF65-F5344CB8AC3E}">
        <p14:creationId xmlns:p14="http://schemas.microsoft.com/office/powerpoint/2010/main" val="1809442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form of convex optimization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Convex program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convex</a:t>
                </a:r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C00000"/>
                    </a:solidFill>
                  </a:rPr>
                  <a:t>affine</a:t>
                </a:r>
              </a:p>
              <a:p>
                <a:pPr lvl="1"/>
                <a:r>
                  <a:rPr lang="en-US" dirty="0"/>
                  <a:t>Mostly implies the existence of efficient solvers</a:t>
                </a:r>
              </a:p>
              <a:p>
                <a:pPr lvl="1"/>
                <a:r>
                  <a:rPr lang="en-US" dirty="0"/>
                  <a:t>Special cases</a:t>
                </a:r>
              </a:p>
              <a:p>
                <a:pPr lvl="2"/>
                <a:r>
                  <a:rPr lang="en-US" sz="2400" dirty="0"/>
                  <a:t>Linear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all affine</a:t>
                </a:r>
              </a:p>
              <a:p>
                <a:pPr lvl="2"/>
                <a:r>
                  <a:rPr lang="en-US" sz="2400" dirty="0"/>
                  <a:t>Quadratic program: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is quadratic;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affine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356" y="1690688"/>
                <a:ext cx="10515600" cy="5032375"/>
              </a:xfrm>
              <a:blipFill>
                <a:blip r:embed="rId2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6" y="2280422"/>
                <a:ext cx="5367866" cy="147165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>
            <a:off x="4927415" y="2280422"/>
            <a:ext cx="2410087" cy="2826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6090" y="1931493"/>
            <a:ext cx="137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427342" y="2956675"/>
            <a:ext cx="910160" cy="310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6090" y="2725843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Inequality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38589" y="3433097"/>
            <a:ext cx="898913" cy="11809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6090" y="3322444"/>
            <a:ext cx="2633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Equality constraints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DB984-6EDD-D144-AFD8-A7B36C91F322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/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An affine function is in the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1B7DEEF-3566-1D49-8A4A-D1B8B9BCF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0" y="4533714"/>
                <a:ext cx="2633734" cy="84169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1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4" grpId="0"/>
      <p:bldP spid="16" grpId="0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086350" y="5043488"/>
            <a:ext cx="899584" cy="957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25110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Lagrangian</a:t>
                </a:r>
                <a:r>
                  <a:rPr lang="en-US" dirty="0"/>
                  <a:t> of the convex program can be written as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inequality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Couple each equality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with a dual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Think about the following expression</a:t>
                </a:r>
              </a:p>
              <a:p>
                <a:endParaRPr lang="en-US" sz="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fun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vi-V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all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constraints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are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satisfied</m:t>
                              </m:r>
                            </m:e>
                            <m:e>
                              <m:r>
                                <a:rPr lang="vi-VN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∞,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otherwise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03788"/>
              </a:xfrm>
              <a:blipFill>
                <a:blip r:embed="rId3"/>
                <a:stretch>
                  <a:fillRect l="-1086" t="-2067" b="-49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sz="2400" b="0" i="1" dirty="0">
                  <a:solidFill>
                    <a:schemeClr val="accent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34" y="219030"/>
                <a:ext cx="5367866" cy="1471658"/>
              </a:xfrm>
              <a:prstGeom prst="roundRect">
                <a:avLst/>
              </a:prstGeom>
              <a:blipFill rotWithShape="0">
                <a:blip r:embed="rId4"/>
                <a:stretch>
                  <a:fillRect t="-22634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2130F2-7F65-3448-A864-841E34791253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417810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Primal-Dual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Primal</a:t>
                </a:r>
                <a:r>
                  <a:rPr lang="en-US" dirty="0"/>
                  <a:t> problem (the standard form of convex optimization)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r>
                  <a:rPr lang="en-US" b="1" dirty="0"/>
                  <a:t>Dual</a:t>
                </a:r>
                <a:r>
                  <a:rPr lang="en-US" dirty="0"/>
                  <a:t> problem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r>
                  <a:rPr lang="en-US" dirty="0"/>
                  <a:t>Minimax theorem [von Neumann, 1928]:  </a:t>
                </a:r>
                <a:br>
                  <a:rPr lang="en-US" dirty="0"/>
                </a:br>
                <a:r>
                  <a:rPr lang="en-US" sz="2000" dirty="0"/>
                  <a:t>For convex programs, under mild conditions,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6"/>
              </a:xfrm>
              <a:blipFill>
                <a:blip r:embed="rId3"/>
                <a:stretch>
                  <a:fillRect l="-1086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</a:t>
                </a:r>
                <a:r>
                  <a:rPr lang="en-US" u="sng">
                    <a:solidFill>
                      <a:schemeClr val="tx1"/>
                    </a:solidFill>
                  </a:rPr>
                  <a:t>of definitions:</a:t>
                </a:r>
              </a:p>
              <a:p>
                <a:endParaRPr lang="en-US" sz="6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66" y="2485673"/>
                <a:ext cx="5351488" cy="1901521"/>
              </a:xfrm>
              <a:prstGeom prst="roundRect">
                <a:avLst/>
              </a:prstGeom>
              <a:blipFill>
                <a:blip r:embed="rId4"/>
                <a:stretch>
                  <a:fillRect b="-28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0434BAE-0C5D-B643-9447-990C6103F39A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15292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Theorem [von Neumann, 1928]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fName>
                          <m:e/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Remarks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primal</a:t>
                </a:r>
                <a:r>
                  <a:rPr lang="en-US" dirty="0"/>
                  <a:t> is the same as the </a:t>
                </a:r>
                <a:r>
                  <a:rPr lang="en-US" dirty="0">
                    <a:solidFill>
                      <a:schemeClr val="accent2"/>
                    </a:solidFill>
                  </a:rPr>
                  <a:t>optimal dual </a:t>
                </a:r>
                <a:r>
                  <a:rPr lang="en-US" dirty="0"/>
                  <a:t>for (most) convex programs!</a:t>
                </a:r>
              </a:p>
              <a:p>
                <a:pPr lvl="2"/>
                <a:r>
                  <a:rPr lang="en-US" dirty="0"/>
                  <a:t>We can work on a different problem space to address the original problem</a:t>
                </a:r>
              </a:p>
              <a:p>
                <a:pPr lvl="2"/>
                <a:r>
                  <a:rPr lang="en-US" dirty="0"/>
                  <a:t>We’ll demonstrate the usage of this in SVM, but it’s also useful in other applications</a:t>
                </a:r>
              </a:p>
              <a:p>
                <a:pPr lvl="1"/>
                <a:r>
                  <a:rPr lang="en-US" dirty="0"/>
                  <a:t>This is an important result in many areas -- e.g., it is considered as the starting point of game theory (two-player zero-sum game).</a:t>
                </a:r>
              </a:p>
              <a:p>
                <a:endParaRPr lang="en-US" sz="200" dirty="0"/>
              </a:p>
              <a:p>
                <a:r>
                  <a:rPr lang="en-US" dirty="0"/>
                  <a:t>Now we know the objectives of the optimal dual and the optimal primal are the same. </a:t>
                </a:r>
                <a:r>
                  <a:rPr lang="en-US" dirty="0">
                    <a:solidFill>
                      <a:srgbClr val="C00000"/>
                    </a:solidFill>
                  </a:rPr>
                  <a:t>How are the optimal solutions related</a:t>
                </a:r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40958"/>
                <a:ext cx="10967225" cy="5032375"/>
              </a:xfrm>
              <a:blipFill>
                <a:blip r:embed="rId3"/>
                <a:stretch>
                  <a:fillRect l="-925" t="-3526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44AFEDE-7F35-4F4E-9F02-2F66965672B8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6367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Karush</a:t>
            </a:r>
            <a:r>
              <a:rPr lang="en-US" dirty="0"/>
              <a:t>-Kuhn-Tucker (KKT)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solutions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satisfy the following conditions</a:t>
                </a: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Stationary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Primal feasibility: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accent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𝑗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Dual feasibility: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Complementary slackness: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89500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:r>
                  <a:rPr lang="en-US" dirty="0" err="1">
                    <a:solidFill>
                      <a:schemeClr val="tx1"/>
                    </a:solidFill>
                  </a:rPr>
                  <a:t>Lagrangian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br>
                  <a:rPr lang="en-US" dirty="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is-I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11" y="1629472"/>
                <a:ext cx="5600700" cy="1325563"/>
              </a:xfrm>
              <a:prstGeom prst="roundRect">
                <a:avLst/>
              </a:prstGeom>
              <a:blipFill>
                <a:blip r:embed="rId3"/>
                <a:stretch>
                  <a:fillRect t="-34579" b="-89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Primal:</a:t>
                </a: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≥0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1433910"/>
                <a:ext cx="3377141" cy="745331"/>
              </a:xfrm>
              <a:prstGeom prst="round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29" y="2381647"/>
                <a:ext cx="3377141" cy="745331"/>
              </a:xfrm>
              <a:prstGeom prst="roundRect">
                <a:avLst/>
              </a:prstGeom>
              <a:blipFill>
                <a:blip r:embed="rId5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32F8FAE-60DC-0B43-85FB-C8DCD5FF6B0B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</p:spTree>
    <p:extLst>
      <p:ext uri="{BB962C8B-B14F-4D97-AF65-F5344CB8AC3E}">
        <p14:creationId xmlns:p14="http://schemas.microsoft.com/office/powerpoint/2010/main" val="34987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333A-67E0-11AB-D6D0-456FC7F2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Weight-Decay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/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48AFF91-BAB2-6FA0-CF9E-D312BD43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10" y="2576538"/>
                <a:ext cx="3145790" cy="112490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D9016F-24B7-718A-37EC-F5C37A0E4550}"/>
              </a:ext>
            </a:extLst>
          </p:cNvPr>
          <p:cNvSpPr txBox="1">
            <a:spLocks/>
          </p:cNvSpPr>
          <p:nvPr/>
        </p:nvSpPr>
        <p:spPr>
          <a:xfrm>
            <a:off x="6096000" y="1829296"/>
            <a:ext cx="5662639" cy="4966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Remember the weight-decay regularization: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And the 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Use what we talked about to write the </a:t>
            </a:r>
            <a:br>
              <a:rPr lang="en-US" dirty="0"/>
            </a:br>
            <a:r>
              <a:rPr lang="en-US" dirty="0"/>
              <a:t>unconstrained optimization problem.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/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sz="200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Primal: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E3F05CA-F00C-DB2D-AEAD-47C274742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9" y="1815460"/>
                <a:ext cx="5212922" cy="3042322"/>
              </a:xfrm>
              <a:prstGeom prst="roundRect">
                <a:avLst>
                  <a:gd name="adj" fmla="val 88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22BBB-7C91-6B1A-A7F1-2AEEAFA31ED7}"/>
              </a:ext>
            </a:extLst>
          </p:cNvPr>
          <p:cNvSpPr txBox="1"/>
          <p:nvPr/>
        </p:nvSpPr>
        <p:spPr>
          <a:xfrm>
            <a:off x="4770540" y="6488667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[Safe to Skip for the Exam]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/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79656A3E-7C05-3CC7-E815-AF852194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165" y="4223336"/>
                <a:ext cx="3145790" cy="1124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51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007-BA21-4D7B-94EC-4E80B17B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Dual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B4DCE-F768-700C-AA6D-EE1205D6A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hard-margin SVM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There exists a corresponding dual formulation (more next lecture)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dual</a:t>
                </a:r>
              </a:p>
              <a:p>
                <a:pPr lvl="1"/>
                <a:r>
                  <a:rPr lang="en-US" dirty="0"/>
                  <a:t>The optimal primal is the same as the optimal dual</a:t>
                </a:r>
              </a:p>
              <a:p>
                <a:pPr lvl="1"/>
                <a:r>
                  <a:rPr lang="en-US" dirty="0"/>
                  <a:t>We can infer the optimal primal solutions from the optimal dual solutions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4"/>
                <a:stretch>
                  <a:fillRect l="-1086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012264"/>
                <a:ext cx="6096526" cy="1399380"/>
              </a:xfrm>
              <a:prstGeom prst="roundRect">
                <a:avLst/>
              </a:prstGeom>
              <a:blipFill>
                <a:blip r:embed="rId5"/>
                <a:stretch>
                  <a:fillRect t="-19643" b="-20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6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for the nonlinear transformation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014" y="4211315"/>
                <a:ext cx="4401509" cy="1200329"/>
              </a:xfrm>
              <a:prstGeom prst="rect">
                <a:avLst/>
              </a:prstGeom>
              <a:blipFill>
                <a:blip r:embed="rId8"/>
                <a:stretch>
                  <a:fillRect l="-2011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59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AC7C55-0BE5-B841-982B-68701C90D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-nearest neighbor (K-NN)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Making the choice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a function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/>
                  <a:t>, denoted by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Theorem:</a:t>
                </a:r>
              </a:p>
              <a:p>
                <a:pPr lvl="2"/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𝑁</m:t>
                    </m:r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/>
                  <a:t>, if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e>
                        </m:d>
                      </m:num>
                      <m:den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→0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</m:d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en-US" dirty="0"/>
              </a:p>
              <a:p>
                <a:pPr lvl="2"/>
                <a:endParaRPr lang="en-US" sz="900" dirty="0"/>
              </a:p>
              <a:p>
                <a:pPr lvl="1"/>
                <a:r>
                  <a:rPr lang="en-US" dirty="0"/>
                  <a:t>Other practical rules of thumb:</a:t>
                </a:r>
              </a:p>
              <a:p>
                <a:pPr lvl="2"/>
                <a:r>
                  <a:rPr lang="en-US" altLang="zh-TW" sz="2400" dirty="0"/>
                  <a:t>Setting a small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often a good enough choice</a:t>
                </a:r>
              </a:p>
              <a:p>
                <a:pPr lvl="2"/>
                <a:r>
                  <a:rPr lang="en-US" sz="2400" dirty="0"/>
                  <a:t>Using validation to choose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8B2277-A7FB-A54F-BBA5-E81F677C1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8055"/>
              </a:xfrm>
              <a:blipFill>
                <a:blip r:embed="rId4"/>
                <a:stretch>
                  <a:fillRect l="-965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/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With suitable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dirty="0"/>
                  <a:t> we can recover the optimal hypothesis.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9A918A0-E6EC-8840-A093-67C64839A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06" y="4044778"/>
                <a:ext cx="4096013" cy="790833"/>
              </a:xfrm>
              <a:prstGeom prst="roundRect">
                <a:avLst/>
              </a:prstGeom>
              <a:blipFill>
                <a:blip r:embed="rId5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79725"/>
          </a:xfrm>
        </p:spPr>
        <p:txBody>
          <a:bodyPr/>
          <a:lstStyle/>
          <a:p>
            <a:r>
              <a:rPr lang="en-US" dirty="0"/>
              <a:t>Dual SVM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5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6"/>
          </a:xfrm>
        </p:spPr>
        <p:txBody>
          <a:bodyPr>
            <a:normAutofit/>
          </a:bodyPr>
          <a:lstStyle/>
          <a:p>
            <a:r>
              <a:rPr lang="en-US" dirty="0"/>
              <a:t>Hard-margin SVM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42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the Dual for Hard-Margin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write down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                 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accent1"/>
                    </a:solidFill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Dual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32414"/>
              </a:xfrm>
              <a:blipFill rotWithShape="0">
                <a:blip r:embed="rId2"/>
                <a:stretch>
                  <a:fillRect l="-1043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8" y="2382838"/>
                <a:ext cx="5435600" cy="1331913"/>
              </a:xfrm>
              <a:prstGeom prst="roundRect">
                <a:avLst/>
              </a:prstGeom>
              <a:blipFill rotWithShape="0">
                <a:blip r:embed="rId3"/>
                <a:stretch>
                  <a:fillRect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u="sng" dirty="0">
                    <a:solidFill>
                      <a:schemeClr val="tx1"/>
                    </a:solidFill>
                  </a:rPr>
                  <a:t>Reminders of definitions in general convex program:</a:t>
                </a: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≤0,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𝑖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=0, 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𝑗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=1,…,ℓ</m:t>
                      </m:r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sz="100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ℓ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Dual: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</a:rPr>
                      <m:t>	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  <m:limLow>
                          <m:limLow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236" y="1690688"/>
                <a:ext cx="5212922" cy="2332672"/>
              </a:xfrm>
              <a:prstGeom prst="roundRect">
                <a:avLst>
                  <a:gd name="adj" fmla="val 8814"/>
                </a:avLst>
              </a:prstGeom>
              <a:blipFill rotWithShape="0">
                <a:blip r:embed="rId4"/>
                <a:stretch>
                  <a:fillRect t="-1558" b="-7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4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sz="2400" dirty="0">
                    <a:solidFill>
                      <a:schemeClr val="bg1"/>
                    </a:solidFill>
                  </a:rPr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2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3"/>
                <a:endParaRPr lang="en-US" sz="600" dirty="0">
                  <a:solidFill>
                    <a:schemeClr val="bg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Lagrangian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Dual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≥0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acc>
                                  <m:accPr>
                                    <m:chr m:val="⃗"/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400" dirty="0"/>
                  <a:t> 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(the variables in the dual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re</m:t>
                    </m:r>
                    <m:r>
                      <a:rPr lang="en-US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Derivations</a:t>
                </a:r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r>
                  <a:rPr lang="en-US" dirty="0"/>
                  <a:t>Express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 in the dual objective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sz="2400" dirty="0"/>
                  <a:t>Solve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is-I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=&gt;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lvl="2"/>
                <a:endParaRPr lang="en-US" sz="2200" dirty="0"/>
              </a:p>
              <a:p>
                <a:pPr lvl="2"/>
                <a:r>
                  <a:rPr lang="en-US" sz="2400" dirty="0"/>
                  <a:t>Plug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dirty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3"/>
                <a:endParaRPr lang="en-US" sz="600" dirty="0">
                  <a:solidFill>
                    <a:schemeClr val="accent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is-IS" sz="20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40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163"/>
                <a:ext cx="10515600" cy="6500812"/>
              </a:xfrm>
              <a:blipFill rotWithShape="0">
                <a:blip r:embed="rId3"/>
                <a:stretch>
                  <a:fillRect l="-812" t="-750" b="-5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428875" y="6314406"/>
            <a:ext cx="2914652" cy="2308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72113" y="631440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Objective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7550" y="3407569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53563" y="3551226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395537" y="1307473"/>
            <a:ext cx="2386013" cy="34446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1550" y="145113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Dual Constraint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67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Dual of the hard-margin SVM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dual is still a Quadratic Program, with efficient solvers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We know that the objective of the optimal dual is the same as the optimal primal.</a:t>
                </a:r>
              </a:p>
              <a:p>
                <a:r>
                  <a:rPr lang="en-US" sz="2400" dirty="0"/>
                  <a:t>Say we obtain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, how do we recover the optimal primal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lvl="1"/>
                <a:r>
                  <a:rPr lang="en-US" dirty="0"/>
                  <a:t>Apply KKT conditions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4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4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87" y="2420938"/>
                <a:ext cx="7239526" cy="1522412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stationary conditions in KKT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is-I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Using complementary slackness in KKT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+1,−1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5213"/>
              </a:xfrm>
              <a:blipFill rotWithShape="0">
                <a:blip r:embed="rId3"/>
                <a:stretch>
                  <a:fillRect l="-1043" t="-2000" b="-14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482909" y="1939926"/>
            <a:ext cx="6480492" cy="752114"/>
            <a:chOff x="5711508" y="1730988"/>
            <a:chExt cx="6480492" cy="752114"/>
          </a:xfrm>
        </p:grpSpPr>
        <p:sp>
          <p:nvSpPr>
            <p:cNvPr id="4" name="Rounded Rectangle 3"/>
            <p:cNvSpPr/>
            <p:nvPr/>
          </p:nvSpPr>
          <p:spPr>
            <a:xfrm>
              <a:off x="6657975" y="1730988"/>
              <a:ext cx="5419725" cy="75211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08" y="1865312"/>
                  <a:ext cx="6480492" cy="4834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dirty="0">
                    <a:solidFill>
                      <a:schemeClr val="bg1"/>
                    </a:solidFill>
                  </a:rPr>
                  <a:t>I swapped the order to avoid two superscripts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301" y="3849994"/>
                <a:ext cx="4982100" cy="807731"/>
              </a:xfrm>
              <a:prstGeom prst="roundRect">
                <a:avLst/>
              </a:prstGeom>
              <a:blipFill rotWithShape="0">
                <a:blip r:embed="rId5"/>
                <a:stretch>
                  <a:fillRect l="-12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5686425" y="4471988"/>
            <a:ext cx="11858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the dual and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does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imply?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Complementary slackness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&gt;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=&gt;</a:t>
                </a:r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 vector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linear combination of support vectors!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Support vector </a:t>
                </a:r>
                <a:r>
                  <a:rPr lang="en-US" dirty="0"/>
                  <a:t>machine!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234743"/>
              </a:xfrm>
              <a:blipFill rotWithShape="0">
                <a:blip r:embed="rId3"/>
                <a:stretch>
                  <a:fillRect l="-1043" t="-3842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49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 and </a:t>
            </a:r>
            <a:br>
              <a:rPr lang="en-US" dirty="0"/>
            </a:br>
            <a:r>
              <a:rPr lang="en-US" dirty="0"/>
              <a:t>Kernel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55" y="4032354"/>
            <a:ext cx="2545874" cy="2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47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7563" cy="1325563"/>
          </a:xfrm>
        </p:spPr>
        <p:txBody>
          <a:bodyPr/>
          <a:lstStyle/>
          <a:p>
            <a:r>
              <a:rPr lang="en-US"/>
              <a:t>Primal-Dual Formulations of Hard-Margin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Primal</a:t>
            </a:r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Dual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can be efficiently solved using QP solver.</a:t>
            </a:r>
          </a:p>
          <a:p>
            <a:r>
              <a:rPr lang="en-US" dirty="0"/>
              <a:t>We can infer the solution from one to the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4172745"/>
                <a:ext cx="6096526" cy="1399380"/>
              </a:xfrm>
              <a:prstGeom prst="roundRect">
                <a:avLst/>
              </a:prstGeom>
              <a:blipFill rotWithShape="0">
                <a:blip r:embed="rId2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3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Given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lvl="1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920" y="2046445"/>
                <a:ext cx="4811842" cy="1618938"/>
              </a:xfrm>
              <a:prstGeom prst="roundRect">
                <a:avLst/>
              </a:prstGeom>
              <a:blipFill rotWithShape="0">
                <a:blip r:embed="rId4"/>
                <a:stretch>
                  <a:fillRect l="-253" b="-2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3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Summary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-NN Properties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algorithm</a:t>
            </a:r>
          </a:p>
          <a:p>
            <a:pPr lvl="1"/>
            <a:r>
              <a:rPr lang="en-US" dirty="0"/>
              <a:t>Good interpretations</a:t>
            </a:r>
          </a:p>
          <a:p>
            <a:pPr lvl="1"/>
            <a:r>
              <a:rPr lang="en-US" dirty="0"/>
              <a:t>Nice theoretical guarantees</a:t>
            </a:r>
          </a:p>
          <a:p>
            <a:pPr lvl="1"/>
            <a:r>
              <a:rPr lang="en-US" dirty="0"/>
              <a:t>Easy to adapt to regression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(average of nearest neighbors) </a:t>
            </a:r>
            <a:r>
              <a:rPr lang="en-US" dirty="0"/>
              <a:t>and multi-class classification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(majority voting)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Curse of dimensionality</a:t>
            </a:r>
          </a:p>
          <a:p>
            <a:pPr lvl="2"/>
            <a:r>
              <a:rPr lang="en-US" dirty="0"/>
              <a:t>When dimensionality is high, most points won’t be close to each other</a:t>
            </a:r>
          </a:p>
          <a:p>
            <a:pPr lvl="2"/>
            <a:r>
              <a:rPr lang="en-US" dirty="0"/>
              <a:t>For points to be close, they need to be close in every dimension</a:t>
            </a:r>
          </a:p>
          <a:p>
            <a:pPr lvl="1"/>
            <a:r>
              <a:rPr lang="en-US" dirty="0"/>
              <a:t>Computational issue </a:t>
            </a:r>
          </a:p>
          <a:p>
            <a:pPr lvl="2"/>
            <a:r>
              <a:rPr lang="en-US" dirty="0"/>
              <a:t>Each prediction requires heavy computation</a:t>
            </a:r>
          </a:p>
        </p:txBody>
      </p:sp>
    </p:spTree>
    <p:extLst>
      <p:ext uri="{BB962C8B-B14F-4D97-AF65-F5344CB8AC3E}">
        <p14:creationId xmlns:p14="http://schemas.microsoft.com/office/powerpoint/2010/main" val="18630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Nonlinear Transform: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Primal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Dual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200" dirty="0"/>
              </a:p>
              <a:p>
                <a:r>
                  <a:rPr lang="en-US" dirty="0"/>
                  <a:t>Intuition: If we can find an efficient way to calculate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we can derive the optimal dual to infer the optimal primal.</a:t>
                </a:r>
              </a:p>
              <a:p>
                <a:pPr lvl="1"/>
                <a:r>
                  <a:rPr lang="en-US" dirty="0"/>
                  <a:t>Doing nonlinear transform without sacrificing much about computation.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 rotWithShape="0">
                <a:blip r:embed="rId3"/>
                <a:stretch>
                  <a:fillRect l="-928" t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3987007"/>
                <a:ext cx="6096526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FFF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bg1"/>
                          </a:solidFill>
                          <a:latin typeface="Cambria Math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FF00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74" y="2297114"/>
                <a:ext cx="4396312" cy="1117600"/>
              </a:xfrm>
              <a:prstGeom prst="roundRect">
                <a:avLst/>
              </a:prstGeom>
              <a:blipFill rotWithShape="0">
                <a:blip r:embed="rId5"/>
                <a:stretch>
                  <a:fillRect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Involves changing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The computation grows as the dimension of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400" dirty="0"/>
                  <a:t> space grows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488" y="2214385"/>
                <a:ext cx="4401509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78" t="-7614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only difference is from calculating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074" y="4380340"/>
                <a:ext cx="440150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2216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4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</a:t>
            </a:r>
            <a:r>
              <a:rPr lang="en-US" baseline="30000" dirty="0"/>
              <a:t>nd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z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=1+2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+2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from the operation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474336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We define the transform slight differently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/>
                  <a:t> and the initial 1 are not in the original transform, but we include them for convenience.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337" y="1504950"/>
                <a:ext cx="5137975" cy="1104138"/>
              </a:xfrm>
              <a:prstGeom prst="roundRect">
                <a:avLst/>
              </a:prstGeom>
              <a:blipFill rotWithShape="0">
                <a:blip r:embed="rId4"/>
                <a:stretch>
                  <a:fillRect b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36448" y="3791712"/>
            <a:ext cx="560832" cy="18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0204" y="4206240"/>
            <a:ext cx="982980" cy="143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Define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similarity of two vectors in the projected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Goal: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without</a:t>
                </a:r>
                <a:r>
                  <a:rPr lang="en-US" dirty="0"/>
                  <a:t> transforming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Why? This enables us to operate in the higher dimensional space without really worried about the computational overhead.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46625"/>
              </a:xfrm>
              <a:blipFill rotWithShape="0">
                <a:blip r:embed="rId2"/>
                <a:stretch>
                  <a:fillRect l="-1043" t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72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Trick: Utilize Dual and Kernel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dual with nonlinear transform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Plug in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Φ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the kernel can be computed efficiently, we can solve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efficiently.</a:t>
                </a:r>
              </a:p>
              <a:p>
                <a:pPr lvl="1"/>
                <a:r>
                  <a:rPr lang="en-US" dirty="0"/>
                  <a:t>With kernel tricks, we can avoid the dependency on the dimension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 rotWithShape="0"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2304511"/>
                <a:ext cx="6096526" cy="1399380"/>
              </a:xfrm>
              <a:prstGeom prst="roundRect">
                <a:avLst/>
              </a:prstGeom>
              <a:blipFill rotWithShape="0">
                <a:blip r:embed="rId3"/>
                <a:stretch>
                  <a:fillRect t="-20259" b="-2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maximize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is-I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is-I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sz="20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dirty="0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000" b="0" i="1" dirty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b="0" i="1" dirty="0">
                    <a:solidFill>
                      <a:schemeClr val="bg1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to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nary>
                      <m:naryPr>
                        <m:chr m:val="∑"/>
                        <m:limLoc m:val="subSup"/>
                        <m:ctrlPr>
                          <a:rPr lang="is-I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 </a:t>
                </a:r>
                <a:b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</a:br>
                <a:r>
                  <a:rPr lang="en-US" sz="2000" i="1" dirty="0">
                    <a:solidFill>
                      <a:schemeClr val="bg1"/>
                    </a:solidFill>
                    <a:latin typeface="Cambria Math" charset="0"/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≥0,∀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42" y="4424840"/>
                <a:ext cx="6686314" cy="1399380"/>
              </a:xfrm>
              <a:prstGeom prst="roundRect">
                <a:avLst/>
              </a:prstGeom>
              <a:blipFill rotWithShape="0">
                <a:blip r:embed="rId4"/>
                <a:stretch>
                  <a:fillRect t="-20779" b="-21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67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with Kernel Tricks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</p:spPr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solved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Find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Φ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avoid the transformation!</a:t>
                </a:r>
              </a:p>
              <a:p>
                <a:endParaRPr lang="en-US" sz="200" dirty="0"/>
              </a:p>
              <a:p>
                <a:r>
                  <a:rPr lang="en-US" dirty="0"/>
                  <a:t>Let’s look at the hypothesis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Still can be computed in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space!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67655"/>
              </a:xfrm>
              <a:blipFill rotWithShape="0">
                <a:blip r:embed="rId3"/>
                <a:stretch>
                  <a:fillRect l="-1043"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𝐾</m:t>
                            </m:r>
                            <m: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  <m:sup/>
                    </m:sSup>
                    <m:r>
                      <m:rPr>
                        <m:nor/>
                      </m:rPr>
                      <a:rPr lang="en-US" sz="2000" dirty="0"/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754880"/>
                <a:ext cx="4617720" cy="1557020"/>
              </a:xfrm>
              <a:prstGeom prst="roundRect">
                <a:avLst/>
              </a:prstGeom>
              <a:blipFill rotWithShape="0">
                <a:blip r:embed="rId4"/>
                <a:stretch>
                  <a:fillRect b="-10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600200" y="5338763"/>
            <a:ext cx="106680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&gt;0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solidFill>
                          <a:schemeClr val="bg1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&gt;0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𝐾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FF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4754880"/>
                <a:ext cx="4983480" cy="1557020"/>
              </a:xfrm>
              <a:prstGeom prst="roundRect">
                <a:avLst/>
              </a:prstGeom>
              <a:blipFill rotWithShape="0">
                <a:blip r:embed="rId5"/>
                <a:stretch>
                  <a:fillRect b="-33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400800" y="5386865"/>
            <a:ext cx="411480" cy="807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Computational Issues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number of data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Store the data in some data structure to speed up searching</a:t>
            </a:r>
          </a:p>
          <a:p>
            <a:endParaRPr lang="en-US" dirty="0"/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8" y="2568924"/>
            <a:ext cx="3592540" cy="160074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4116" y="2526665"/>
            <a:ext cx="5603276" cy="1642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remove points that will not impact the decision boundary.</a:t>
            </a:r>
          </a:p>
          <a:p>
            <a:r>
              <a:rPr lang="en-US" sz="2400" dirty="0"/>
              <a:t>Generally a hard problem. But there are heuristic approaches (e.g., Condensed Nearest Neighbor).</a:t>
            </a:r>
          </a:p>
          <a:p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554" y="4836127"/>
            <a:ext cx="2141126" cy="20218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16034" y="5025563"/>
            <a:ext cx="5521358" cy="16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Intuition: Clustering data points</a:t>
            </a:r>
          </a:p>
          <a:p>
            <a:r>
              <a:rPr lang="en-US" sz="2400" dirty="0"/>
              <a:t>For a new data point, we might be able to “ignore” some clusters when searching </a:t>
            </a:r>
            <a:r>
              <a:rPr lang="en-US" sz="2400"/>
              <a:t>for nearest neighbor.</a:t>
            </a:r>
            <a:endParaRPr lang="en-US" sz="2400" dirty="0"/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5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13BB-208F-6947-9840-D69FEFCF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Basis Function (RBF)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>
                    <a:solidFill>
                      <a:schemeClr val="accent2"/>
                    </a:solidFill>
                  </a:rPr>
                  <a:t>distance </a:t>
                </a:r>
                <a:r>
                  <a:rPr lang="en-US" dirty="0"/>
                  <a:t>to the points as the basis function to form hypothesis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Radial Basis Function: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monotonically decreasing function</a:t>
                </a:r>
              </a:p>
              <a:p>
                <a:pPr lvl="2"/>
                <a:r>
                  <a:rPr lang="en-US" sz="2400" dirty="0"/>
                  <a:t>Gaussian RBF (we have seen this in SVM):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3600A3-6836-D946-B3E9-4C2B0CB0C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/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This is for regression. We can take a sign and make it a classification.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000" dirty="0"/>
                  <a:t>is for normalization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73D5ED5-8A67-3E45-9B5C-92F8D637F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931" y="3411246"/>
                <a:ext cx="5493834" cy="1276578"/>
              </a:xfrm>
              <a:prstGeom prst="roundRect">
                <a:avLst/>
              </a:prstGeom>
              <a:blipFill>
                <a:blip r:embed="rId3"/>
                <a:stretch>
                  <a:fillRect t="-19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0B39-BA50-CE4E-83E7-92DD32F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and Parametric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Nonparametric RBF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The hypothesis is defined by dataset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Parametric RBF hypothesis set</a:t>
                </a:r>
              </a:p>
              <a:p>
                <a:pPr lvl="1"/>
                <a:endParaRPr lang="en-US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representative points (e.g., clustering)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from data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A2994C-3CF9-074C-B3F7-D13F1B3E0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38726"/>
              </a:xfrm>
              <a:blipFill>
                <a:blip r:embed="rId2"/>
                <a:stretch>
                  <a:fillRect l="-1086" t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54C5E6-9827-ED42-9485-0C59FD58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388" y="4495704"/>
            <a:ext cx="2667000" cy="214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85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50216</TotalTime>
  <Words>4404</Words>
  <Application>Microsoft Macintosh PowerPoint</Application>
  <PresentationFormat>Widescreen</PresentationFormat>
  <Paragraphs>745</Paragraphs>
  <Slides>64</Slides>
  <Notes>13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Nearest Neighbor</vt:lpstr>
      <vt:lpstr>k-Nearest Neighbor (K-NN)</vt:lpstr>
      <vt:lpstr>Summary of k-NN Properties</vt:lpstr>
      <vt:lpstr>Dealing with Computational Issues</vt:lpstr>
      <vt:lpstr>Radial Basis Function (RBF)</vt:lpstr>
      <vt:lpstr>Nonparametric and Parametric RBF</vt:lpstr>
      <vt:lpstr>Connection to Other Hypothesis Sets</vt:lpstr>
      <vt:lpstr>Support Vector Machines (SVM)</vt:lpstr>
      <vt:lpstr>What Do We Know about Linear Classification?</vt:lpstr>
      <vt:lpstr>Linear Classification</vt:lpstr>
      <vt:lpstr>Linear Classification</vt:lpstr>
      <vt:lpstr>Linear Classification</vt:lpstr>
      <vt:lpstr>Support Vector Machine</vt:lpstr>
      <vt:lpstr>Relevant Review of Linear Algebra</vt:lpstr>
      <vt:lpstr>Relevant Review of Linear Algebra</vt:lpstr>
      <vt:lpstr>Outline of Our Discussion for SVM</vt:lpstr>
      <vt:lpstr>Today’s Lecture</vt:lpstr>
      <vt:lpstr>Hard-Margin SVM</vt:lpstr>
      <vt:lpstr>Hard-Margin SVM</vt:lpstr>
      <vt:lpstr>Hard-Margin SVM</vt:lpstr>
      <vt:lpstr>Hard-Margin SVM</vt:lpstr>
      <vt:lpstr>Hard-Margin SVM</vt:lpstr>
      <vt:lpstr>Hard-Margin SVM</vt:lpstr>
      <vt:lpstr>Final Form of Hard-Margin SVM</vt:lpstr>
      <vt:lpstr>Some Discussion on SVM</vt:lpstr>
      <vt:lpstr>Connection to Regularization</vt:lpstr>
      <vt:lpstr>Support Vectors</vt:lpstr>
      <vt:lpstr>Leave-One-Out Cross Validation (LOOCV)</vt:lpstr>
      <vt:lpstr>What if Data is Not Linearly Separable</vt:lpstr>
      <vt:lpstr>Non-Separable Data</vt:lpstr>
      <vt:lpstr>Soft-Margin SVM</vt:lpstr>
      <vt:lpstr>Soft-Margin SVM</vt:lpstr>
      <vt:lpstr>Impacts of C in Soft-Margin SVM</vt:lpstr>
      <vt:lpstr>What if Tolerating Small Noises Is Not Enough</vt:lpstr>
      <vt:lpstr>Nonlinear Transform: z ⃗=Φ(x ⃗)</vt:lpstr>
      <vt:lpstr>Next Lecture</vt:lpstr>
      <vt:lpstr>Lagrangian Duality and  Convex Optimization</vt:lpstr>
      <vt:lpstr>Convex Optimization</vt:lpstr>
      <vt:lpstr>Lagrangian</vt:lpstr>
      <vt:lpstr>Lagrangian</vt:lpstr>
      <vt:lpstr>Primal-Dual Formulation</vt:lpstr>
      <vt:lpstr>Minimax Theorem [von Neumann, 1928]</vt:lpstr>
      <vt:lpstr>Karush-Kuhn-Tucker (KKT) Conditions</vt:lpstr>
      <vt:lpstr>Connection to Weight-Decay Regularization</vt:lpstr>
      <vt:lpstr>Why Talk about Dual</vt:lpstr>
      <vt:lpstr>Nonlinear Transform: z ⃗=Φ(x ⃗)</vt:lpstr>
      <vt:lpstr>Dual SVM</vt:lpstr>
      <vt:lpstr>Derive the Dual for Hard-Margin SVM</vt:lpstr>
      <vt:lpstr>Derive the Dual for Hard-Margin SVM</vt:lpstr>
      <vt:lpstr>PowerPoint Presentation</vt:lpstr>
      <vt:lpstr>PowerPoint Presentation</vt:lpstr>
      <vt:lpstr>Dual SVM</vt:lpstr>
      <vt:lpstr>Recover (w ⃗^∗,b^∗) from α ⃗^∗</vt:lpstr>
      <vt:lpstr>Recover (w ⃗^∗,b^∗) from α ⃗^∗</vt:lpstr>
      <vt:lpstr>Nonlinear Transform and  Kernel Tricks</vt:lpstr>
      <vt:lpstr>Primal-Dual Formulations of Hard-Margin SVM</vt:lpstr>
      <vt:lpstr>Nonlinear Transform: z ⃗=Φ(x ⃗)</vt:lpstr>
      <vt:lpstr>Example: 2nd Order Polynomial Transform</vt:lpstr>
      <vt:lpstr>Kernel Functions</vt:lpstr>
      <vt:lpstr>Kernel Trick: Utilize Dual and Kernel Functions</vt:lpstr>
      <vt:lpstr>Recover (w ⃗^∗,b^∗) from α ⃗^∗ with Kernel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4465</cp:revision>
  <cp:lastPrinted>2020-04-07T17:58:30Z</cp:lastPrinted>
  <dcterms:created xsi:type="dcterms:W3CDTF">2017-08-24T15:35:37Z</dcterms:created>
  <dcterms:modified xsi:type="dcterms:W3CDTF">2022-11-08T18:46:26Z</dcterms:modified>
</cp:coreProperties>
</file>